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91" r:id="rId4"/>
    <p:sldId id="273" r:id="rId5"/>
    <p:sldId id="274" r:id="rId6"/>
    <p:sldId id="275" r:id="rId7"/>
    <p:sldId id="276" r:id="rId8"/>
    <p:sldId id="278" r:id="rId9"/>
    <p:sldId id="289" r:id="rId10"/>
    <p:sldId id="279" r:id="rId11"/>
    <p:sldId id="290" r:id="rId12"/>
    <p:sldId id="287" r:id="rId13"/>
    <p:sldId id="283" r:id="rId14"/>
    <p:sldId id="284" r:id="rId15"/>
    <p:sldId id="285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xie, Wendy" initials="DW" lastIdx="1" clrIdx="0">
    <p:extLst>
      <p:ext uri="{19B8F6BF-5375-455C-9EA6-DF929625EA0E}">
        <p15:presenceInfo xmlns:p15="http://schemas.microsoft.com/office/powerpoint/2012/main" userId="S-1-5-21-2079005298-2851282243-805169246-17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D37"/>
    <a:srgbClr val="F7D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26"/>
  </p:normalViewPr>
  <p:slideViewPr>
    <p:cSldViewPr snapToGrid="0" snapToObjects="1">
      <p:cViewPr varScale="1">
        <p:scale>
          <a:sx n="69" d="100"/>
          <a:sy n="69" d="100"/>
        </p:scale>
        <p:origin x="376" y="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43C59-17BD-4ADC-82E1-D0B0DD5DE5D8}" type="datetimeFigureOut">
              <a:rPr lang="en-US" smtClean="0"/>
              <a:t>9/2/22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AB700-7BD9-47F9-AEB8-862C315E9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04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44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63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1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0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50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9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24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8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99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03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AB700-7BD9-47F9-AEB8-862C315E99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3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F363-2989-E14D-84B3-7575A591E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981B2C-098C-F949-BB84-28724E554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423D4-9B0C-4E4C-8AE1-B8731EA7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41624-6E35-CD4E-BE51-677185CC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37FDE-D54A-EA46-9E5A-15DCF7FB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4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3E11B-63AC-4C4F-8480-98BBCB23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88AFC-A739-9D4D-A882-D13035AC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34872-747C-4545-B05F-7252F19D2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20CD6-0080-8148-BD3C-ED7D6C04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099AF-E610-7241-A1B9-47615776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7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B8F6FE-0276-1246-BE0C-05003F444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13AE7-3813-0E47-9ECB-3ABD68BC5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A9360-B71E-BB47-85F2-C816C426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75C99-E239-2F4D-902B-6ABF72E4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870E1-EB11-4C42-8F40-80C5A9A8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F3392-10C4-FC4E-89D1-77FBEC84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F9026-DCE6-0441-BAD1-DC4A59F7C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99F0C-BC13-5545-AC39-473AF4A8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1BEC9-C8CA-3A45-8979-718C163E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C6B50-3525-2941-B197-8B10B3C1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6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633BE-C601-AF4F-81D2-8B41EAB39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98E1B-E072-3548-89E0-B40482CC5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C49F-0CD2-2549-B519-7B85EF0BA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04A58-FDD8-F546-A05F-31762C3D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43647-E129-6641-B8D9-C2256E11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0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6EB0D-2411-A74C-BE5A-7051C2EAB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23959-D34B-AE48-961C-9D6FA244A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5F6E5-2FD4-4A43-89AE-206D21EA1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BDBE0-133C-464A-8CF4-ACF5548A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30850-3894-B444-B62F-4A949A2A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3A717-F3C5-7144-8ABA-B56B8FE2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A5F0-6C11-F847-B81E-25986219B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44B5D-6FD5-3943-9EFE-28839E99E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F87F1-542F-D249-8262-25A155AA7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E92981-8071-384F-9DFC-6CFC7F577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E8B57-A415-234A-9A01-4F92D020B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2794C-19F8-9B4A-8D24-3523B3EDC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34830-4DB3-8442-9553-056147ED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0EC20-03A8-9743-B2D8-FEFA4F90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95F5-FEDB-BC47-B483-A08D7370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26497-B8C1-414D-84E5-F11B1F4CE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3C901-6662-0D4D-93C5-88F4E489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9582E-57BF-4C49-86D9-AD6C80D4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0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DBB8D-5287-5E43-AF95-0E726DCD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150135-0788-FA4D-B85F-B2F5A61C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2E084-0980-AA4D-85D9-53CFF051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8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DDB5B-9DCC-F141-82DA-D4D6F0F77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5EFD4-328D-B540-8370-B897EB80C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C37F6-8692-7040-8DB9-E36533102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D2018-0432-374C-A6D8-672E9E8B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9CE31-B32C-6F44-84A9-3D7E86F6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1EAC3-128B-FA44-B68A-A4F2BE0E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7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5D37-DE40-3247-930F-22B0EDB85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CE95EB-A2DA-B545-AE02-8AB847804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F31F3-55B0-B542-9789-6B9BBD54C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55146-2FF8-BF44-A6E8-B5FFBCE66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0A376-110A-5A4F-8ACC-E64011D1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55A01-BE0B-1248-8012-60714192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8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246638-FB43-634E-8D77-F71518FB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B9854-EC6B-3F4D-BCE9-511534F0D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CB4D2-0D85-CB4A-B307-30B675A16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1C4CC-51A1-8347-96E2-CF6451DEDF6F}" type="datetimeFigureOut">
              <a:rPr lang="en-US" smtClean="0"/>
              <a:t>9/2/22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B42B2-67DD-EE4F-960D-20671BD63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0B03-C94D-6342-AF8E-02D4CB48A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7DE81-0D55-7545-A012-871C7612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1D2B-993A-C04E-86A5-F9859BAF9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88230"/>
            <a:ext cx="9144000" cy="81437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2F5D37"/>
                </a:solidFill>
                <a:latin typeface="Minion Pro" panose="02040503050306020203" pitchFamily="18" charset="0"/>
              </a:rPr>
              <a:t>Financial Update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F5C9F-4FC4-FD4E-B1EF-C2C118D53142}"/>
              </a:ext>
            </a:extLst>
          </p:cNvPr>
          <p:cNvSpPr txBox="1"/>
          <p:nvPr/>
        </p:nvSpPr>
        <p:spPr>
          <a:xfrm>
            <a:off x="1524000" y="58456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09/07/2022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98632431-6613-5B4A-AA04-FC1B86BB8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123" y="889909"/>
            <a:ext cx="3449753" cy="239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4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77427"/>
            <a:ext cx="12210827" cy="686859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72F870-ADD0-4858-B3BA-42E8E6AFE089}"/>
              </a:ext>
            </a:extLst>
          </p:cNvPr>
          <p:cNvSpPr/>
          <p:nvPr/>
        </p:nvSpPr>
        <p:spPr>
          <a:xfrm>
            <a:off x="647496" y="1443841"/>
            <a:ext cx="92788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Six (6) Residence Halls on campus: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500" dirty="0"/>
              <a:t>471 rooms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500" dirty="0"/>
              <a:t>922 beds </a:t>
            </a:r>
            <a:br>
              <a:rPr lang="en-US" sz="2500" dirty="0"/>
            </a:b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One-hundred sixty-two (162) of students residing in the Capital Plaza Hotel ($506,268 for 84 rooms)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Thirty-three (33) rooms offline due to repairs and renovation</a:t>
            </a:r>
          </a:p>
          <a:p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New residence hall (P3) under construction opens January 2023: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500" dirty="0"/>
              <a:t>146 suites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500" dirty="0"/>
              <a:t>408 beds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936812" y="3258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CURRENT UNIVERSITY HOUSING</a:t>
            </a:r>
          </a:p>
        </p:txBody>
      </p:sp>
    </p:spTree>
    <p:extLst>
      <p:ext uri="{BB962C8B-B14F-4D97-AF65-F5344CB8AC3E}">
        <p14:creationId xmlns:p14="http://schemas.microsoft.com/office/powerpoint/2010/main" val="211484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77427"/>
            <a:ext cx="12210827" cy="686859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72F870-ADD0-4858-B3BA-42E8E6AFE089}"/>
              </a:ext>
            </a:extLst>
          </p:cNvPr>
          <p:cNvSpPr/>
          <p:nvPr/>
        </p:nvSpPr>
        <p:spPr>
          <a:xfrm>
            <a:off x="679823" y="1197883"/>
            <a:ext cx="9278878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Exum Center: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Bid Amount: $2,048,000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Start Date:  August 4, 2022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Completion Date: June 20, 2023</a:t>
            </a:r>
            <a:br>
              <a:rPr lang="en-US" sz="2200" dirty="0"/>
            </a:b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Carver Hall: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Bid Amount: $777,000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Start Date:  TBD -2022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Completion Date: 6-months from the start date- 2023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Blazer Library: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Bid Amount: $800,000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Start Date:  TBD - 2022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Completion Date: 9-months from the start date- 2023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500" dirty="0"/>
          </a:p>
          <a:p>
            <a:endParaRPr lang="en-US" sz="25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936812" y="3258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MAJOR CONSTRUCTION ROOFING PROJECTS</a:t>
            </a:r>
          </a:p>
        </p:txBody>
      </p:sp>
    </p:spTree>
    <p:extLst>
      <p:ext uri="{BB962C8B-B14F-4D97-AF65-F5344CB8AC3E}">
        <p14:creationId xmlns:p14="http://schemas.microsoft.com/office/powerpoint/2010/main" val="2654747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8827" y="-49709"/>
            <a:ext cx="12210827" cy="686859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72F870-ADD0-4858-B3BA-42E8E6AFE089}"/>
              </a:ext>
            </a:extLst>
          </p:cNvPr>
          <p:cNvSpPr/>
          <p:nvPr/>
        </p:nvSpPr>
        <p:spPr>
          <a:xfrm>
            <a:off x="112541" y="450167"/>
            <a:ext cx="11857785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500" dirty="0"/>
          </a:p>
          <a:p>
            <a:r>
              <a:rPr lang="en-US" sz="2500" dirty="0"/>
              <a:t> </a:t>
            </a:r>
          </a:p>
          <a:p>
            <a:endParaRPr lang="en-US" sz="2500" dirty="0"/>
          </a:p>
          <a:p>
            <a:pPr lvl="3"/>
            <a:r>
              <a:rPr lang="en-US" sz="2500" dirty="0"/>
              <a:t>Construction estimate to date          $3,625,000</a:t>
            </a:r>
          </a:p>
          <a:p>
            <a:pPr lvl="3"/>
            <a:r>
              <a:rPr lang="en-US" sz="2500" u="sng" dirty="0"/>
              <a:t>Architect’s fee – estimated                $   500,000</a:t>
            </a:r>
            <a:endParaRPr lang="en-US" sz="2500" dirty="0"/>
          </a:p>
          <a:p>
            <a:pPr lvl="3"/>
            <a:r>
              <a:rPr lang="en-US" sz="2500" dirty="0"/>
              <a:t>                                                                $4,125,000      </a:t>
            </a:r>
          </a:p>
          <a:p>
            <a:pPr lvl="3"/>
            <a:r>
              <a:rPr lang="en-US" sz="2500" dirty="0"/>
              <a:t>Estimated remaining funds </a:t>
            </a:r>
          </a:p>
          <a:p>
            <a:pPr lvl="3"/>
            <a:r>
              <a:rPr lang="en-US" sz="2500" u="sng" dirty="0"/>
              <a:t>from $5,000,000 account                   $   875,000</a:t>
            </a:r>
          </a:p>
          <a:p>
            <a:pPr lvl="1"/>
            <a:endParaRPr lang="en-US" sz="2500" dirty="0"/>
          </a:p>
          <a:p>
            <a:pPr lvl="1"/>
            <a:r>
              <a:rPr lang="en-US" sz="2000" b="1" dirty="0"/>
              <a:t> Pending final bid amounts for all three projects, the current plan is to use the</a:t>
            </a:r>
          </a:p>
          <a:p>
            <a:pPr lvl="1"/>
            <a:r>
              <a:rPr lang="en-US" sz="2000" b="1" dirty="0"/>
              <a:t> estimated $875,000 to perform other needed roofing work, yet to be designated</a:t>
            </a:r>
            <a:r>
              <a:rPr lang="en-US" sz="2500" b="1" i="1" dirty="0"/>
              <a:t>.</a:t>
            </a:r>
            <a:endParaRPr lang="en-US" sz="2500" dirty="0"/>
          </a:p>
          <a:p>
            <a:pPr algn="ctr"/>
            <a:endParaRPr lang="en-US" sz="2500" b="1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828786" y="-903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MAJOR CONSTRUCTION ROOFING PROJECTS</a:t>
            </a:r>
          </a:p>
        </p:txBody>
      </p:sp>
    </p:spTree>
    <p:extLst>
      <p:ext uri="{BB962C8B-B14F-4D97-AF65-F5344CB8AC3E}">
        <p14:creationId xmlns:p14="http://schemas.microsoft.com/office/powerpoint/2010/main" val="1247699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8827" y="-49709"/>
            <a:ext cx="12210827" cy="686859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72F870-ADD0-4858-B3BA-42E8E6AFE089}"/>
              </a:ext>
            </a:extLst>
          </p:cNvPr>
          <p:cNvSpPr/>
          <p:nvPr/>
        </p:nvSpPr>
        <p:spPr>
          <a:xfrm>
            <a:off x="401783" y="1149927"/>
            <a:ext cx="91994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Vacancies in these departments: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Purchasing (2 positions) - Impacts purchase orders, scheduling logistics, receivership in equipment and supplies.  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Accounting (5 positions) – Impacts accounts receivables, payables, reconciliations, collections.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Payroll (1 position) – Bi-weekly and monthly payroll processes.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Bursar (2 positions) – Financially clearing, and student receivables.</a:t>
            </a:r>
            <a:endParaRPr lang="en-US" sz="2500" b="1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936812" y="325884"/>
            <a:ext cx="10515600" cy="82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2F5D37"/>
                </a:solidFill>
                <a:latin typeface="Minion Pro" panose="02040503050306020203" pitchFamily="18" charset="0"/>
              </a:rPr>
              <a:t>BUSINESS OFFICE PERSONNEL CHALLENGES</a:t>
            </a:r>
          </a:p>
        </p:txBody>
      </p:sp>
    </p:spTree>
    <p:extLst>
      <p:ext uri="{BB962C8B-B14F-4D97-AF65-F5344CB8AC3E}">
        <p14:creationId xmlns:p14="http://schemas.microsoft.com/office/powerpoint/2010/main" val="110334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9414" y="-5295"/>
            <a:ext cx="12210827" cy="6868590"/>
          </a:xfr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936812" y="3258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ANNUAL INDEPENDENT AUDIT UPDATE</a:t>
            </a:r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sz="4000" b="1" dirty="0">
                <a:solidFill>
                  <a:srgbClr val="2F5D37"/>
                </a:solidFill>
                <a:latin typeface="Minion Pro" panose="02040503050306020203" pitchFamily="18" charset="0"/>
              </a:rPr>
              <a:t>(FY 2021 AND FY2022)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A3676D-9592-48FA-B955-E4A28EF9CAA3}"/>
              </a:ext>
            </a:extLst>
          </p:cNvPr>
          <p:cNvSpPr/>
          <p:nvPr/>
        </p:nvSpPr>
        <p:spPr>
          <a:xfrm>
            <a:off x="422031" y="1961372"/>
            <a:ext cx="1198567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latin typeface="Calibri" panose="020F0502020204030204" pitchFamily="34" charset="0"/>
              </a:rPr>
              <a:t>FY 2021 Audit</a:t>
            </a:r>
            <a:r>
              <a:rPr lang="en-US" sz="2500" dirty="0">
                <a:latin typeface="Calibri" panose="020F0502020204030204" pitchFamily="34" charset="0"/>
              </a:rPr>
              <a:t>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alibri" panose="020F0502020204030204" pitchFamily="34" charset="0"/>
              </a:rPr>
              <a:t>Received 158 requests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alibri" panose="020F0502020204030204" pitchFamily="34" charset="0"/>
              </a:rPr>
              <a:t>Updated supporting documentation for submission</a:t>
            </a:r>
          </a:p>
          <a:p>
            <a:endParaRPr lang="en-US" sz="2500" dirty="0">
              <a:latin typeface="Calibri" panose="020F0502020204030204" pitchFamily="34" charset="0"/>
            </a:endParaRPr>
          </a:p>
          <a:p>
            <a:r>
              <a:rPr lang="en-US" sz="2500" b="1" dirty="0">
                <a:latin typeface="Calibri" panose="020F0502020204030204" pitchFamily="34" charset="0"/>
              </a:rPr>
              <a:t>FY 2022 Audit</a:t>
            </a:r>
            <a:r>
              <a:rPr lang="en-US" sz="2500" dirty="0">
                <a:latin typeface="Calibri" panose="020F0502020204030204" pitchFamily="34" charset="0"/>
              </a:rPr>
              <a:t>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alibri" panose="020F0502020204030204" pitchFamily="34" charset="0"/>
              </a:rPr>
              <a:t>Retrieving and preparing documentation based on for FY 2021 results</a:t>
            </a:r>
          </a:p>
          <a:p>
            <a:endParaRPr lang="en-US" sz="2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8827" y="-49709"/>
            <a:ext cx="12210827" cy="686859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72F870-ADD0-4858-B3BA-42E8E6AFE089}"/>
              </a:ext>
            </a:extLst>
          </p:cNvPr>
          <p:cNvSpPr/>
          <p:nvPr/>
        </p:nvSpPr>
        <p:spPr>
          <a:xfrm>
            <a:off x="686614" y="2416919"/>
            <a:ext cx="92788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DISCUSSION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EDC39C-9C51-4076-A114-68DEFD23C90B}"/>
              </a:ext>
            </a:extLst>
          </p:cNvPr>
          <p:cNvSpPr txBox="1">
            <a:spLocks/>
          </p:cNvSpPr>
          <p:nvPr/>
        </p:nvSpPr>
        <p:spPr>
          <a:xfrm>
            <a:off x="936812" y="3258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endParaRPr lang="en-US" sz="4000" b="1" dirty="0">
              <a:solidFill>
                <a:srgbClr val="2F5D37"/>
              </a:solidFill>
              <a:latin typeface="Minion Pro" panose="020405030503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30685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52" y="28544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BUDGETED ENROLLMENT HEADCOUNT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833F29-5A20-954E-8669-5E6583C80F72}"/>
              </a:ext>
            </a:extLst>
          </p:cNvPr>
          <p:cNvSpPr txBox="1"/>
          <p:nvPr/>
        </p:nvSpPr>
        <p:spPr>
          <a:xfrm>
            <a:off x="838201" y="1556951"/>
            <a:ext cx="94796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F6732C-02E4-4066-AAF8-F68061F62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38761"/>
              </p:ext>
            </p:extLst>
          </p:nvPr>
        </p:nvGraphicFramePr>
        <p:xfrm>
          <a:off x="1638096" y="2109147"/>
          <a:ext cx="7974068" cy="1726114"/>
        </p:xfrm>
        <a:graphic>
          <a:graphicData uri="http://schemas.openxmlformats.org/drawingml/2006/table">
            <a:tbl>
              <a:tblPr>
                <a:tableStyleId>{74C1A8A3-306A-4EB7-A6B1-4F7E0EB9C5D6}</a:tableStyleId>
              </a:tblPr>
              <a:tblGrid>
                <a:gridCol w="2741940">
                  <a:extLst>
                    <a:ext uri="{9D8B030D-6E8A-4147-A177-3AD203B41FA5}">
                      <a16:colId xmlns:a16="http://schemas.microsoft.com/office/drawing/2014/main" val="3893452295"/>
                    </a:ext>
                  </a:extLst>
                </a:gridCol>
                <a:gridCol w="2298224">
                  <a:extLst>
                    <a:ext uri="{9D8B030D-6E8A-4147-A177-3AD203B41FA5}">
                      <a16:colId xmlns:a16="http://schemas.microsoft.com/office/drawing/2014/main" val="2025099552"/>
                    </a:ext>
                  </a:extLst>
                </a:gridCol>
                <a:gridCol w="2004834">
                  <a:extLst>
                    <a:ext uri="{9D8B030D-6E8A-4147-A177-3AD203B41FA5}">
                      <a16:colId xmlns:a16="http://schemas.microsoft.com/office/drawing/2014/main" val="2064688936"/>
                    </a:ext>
                  </a:extLst>
                </a:gridCol>
                <a:gridCol w="929070">
                  <a:extLst>
                    <a:ext uri="{9D8B030D-6E8A-4147-A177-3AD203B41FA5}">
                      <a16:colId xmlns:a16="http://schemas.microsoft.com/office/drawing/2014/main" val="4099676132"/>
                    </a:ext>
                  </a:extLst>
                </a:gridCol>
              </a:tblGrid>
              <a:tr h="466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effectLst/>
                        </a:rPr>
                        <a:t>Undergraduate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effectLst/>
                        </a:rPr>
                        <a:t>Graduate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762989337"/>
                  </a:ext>
                </a:extLst>
              </a:tr>
              <a:tr h="4197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   Full-Time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1,139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1,183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204566975"/>
                  </a:ext>
                </a:extLst>
              </a:tr>
              <a:tr h="4197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   Part-Time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192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77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269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596600740"/>
                  </a:ext>
                </a:extLst>
              </a:tr>
              <a:tr h="419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1,331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1,452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493315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18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1175" y="-132348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7" y="138546"/>
            <a:ext cx="8963891" cy="70806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sz="2200" b="1" dirty="0"/>
            </a:br>
            <a:r>
              <a:rPr lang="en-US" sz="2200" dirty="0"/>
              <a:t>                                    </a:t>
            </a:r>
            <a:br>
              <a:rPr lang="en-US" dirty="0"/>
            </a:br>
            <a:endParaRPr lang="en-US" b="1" dirty="0">
              <a:solidFill>
                <a:srgbClr val="2F5D37"/>
              </a:solidFill>
              <a:latin typeface="Minion Pro" panose="02040503050306020203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40343"/>
              </p:ext>
            </p:extLst>
          </p:nvPr>
        </p:nvGraphicFramePr>
        <p:xfrm>
          <a:off x="692726" y="889104"/>
          <a:ext cx="8662288" cy="2758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4182">
                  <a:extLst>
                    <a:ext uri="{9D8B030D-6E8A-4147-A177-3AD203B41FA5}">
                      <a16:colId xmlns:a16="http://schemas.microsoft.com/office/drawing/2014/main" val="1974244061"/>
                    </a:ext>
                  </a:extLst>
                </a:gridCol>
                <a:gridCol w="1883984">
                  <a:extLst>
                    <a:ext uri="{9D8B030D-6E8A-4147-A177-3AD203B41FA5}">
                      <a16:colId xmlns:a16="http://schemas.microsoft.com/office/drawing/2014/main" val="2992864079"/>
                    </a:ext>
                  </a:extLst>
                </a:gridCol>
                <a:gridCol w="2590412">
                  <a:extLst>
                    <a:ext uri="{9D8B030D-6E8A-4147-A177-3AD203B41FA5}">
                      <a16:colId xmlns:a16="http://schemas.microsoft.com/office/drawing/2014/main" val="997035944"/>
                    </a:ext>
                  </a:extLst>
                </a:gridCol>
                <a:gridCol w="1383710">
                  <a:extLst>
                    <a:ext uri="{9D8B030D-6E8A-4147-A177-3AD203B41FA5}">
                      <a16:colId xmlns:a16="http://schemas.microsoft.com/office/drawing/2014/main" val="3260037358"/>
                    </a:ext>
                  </a:extLst>
                </a:gridCol>
              </a:tblGrid>
              <a:tr h="41119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Student Type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Total Headcount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Financially Cleared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Difference*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305635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dirty="0"/>
                        <a:t>First Time 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845515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dirty="0"/>
                        <a:t>Continuing 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306506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733164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72740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dirty="0"/>
                        <a:t>Senior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047844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lvl="1"/>
                      <a:r>
                        <a:rPr lang="en-US" sz="1600" u="sng" dirty="0"/>
                        <a:t>Graduate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/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796804"/>
                  </a:ext>
                </a:extLst>
              </a:tr>
              <a:tr h="33457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1,555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81086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94263"/>
              </p:ext>
            </p:extLst>
          </p:nvPr>
        </p:nvGraphicFramePr>
        <p:xfrm>
          <a:off x="3335193" y="3891325"/>
          <a:ext cx="4431321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096">
                  <a:extLst>
                    <a:ext uri="{9D8B030D-6E8A-4147-A177-3AD203B41FA5}">
                      <a16:colId xmlns:a16="http://schemas.microsoft.com/office/drawing/2014/main" val="2931303434"/>
                    </a:ext>
                  </a:extLst>
                </a:gridCol>
                <a:gridCol w="1517096">
                  <a:extLst>
                    <a:ext uri="{9D8B030D-6E8A-4147-A177-3AD203B41FA5}">
                      <a16:colId xmlns:a16="http://schemas.microsoft.com/office/drawing/2014/main" val="3984297594"/>
                    </a:ext>
                  </a:extLst>
                </a:gridCol>
                <a:gridCol w="1397129">
                  <a:extLst>
                    <a:ext uri="{9D8B030D-6E8A-4147-A177-3AD203B41FA5}">
                      <a16:colId xmlns:a16="http://schemas.microsoft.com/office/drawing/2014/main" val="3812509787"/>
                    </a:ext>
                  </a:extLst>
                </a:gridCol>
              </a:tblGrid>
              <a:tr h="209011">
                <a:tc rowSpan="5">
                  <a:txBody>
                    <a:bodyPr/>
                    <a:lstStyle/>
                    <a:p>
                      <a:r>
                        <a:rPr lang="en-US" sz="1400" b="1" u="sng" dirty="0"/>
                        <a:t>Difference</a:t>
                      </a:r>
                      <a:r>
                        <a:rPr lang="en-US" sz="1400" b="1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Balance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Headcount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19356299"/>
                  </a:ext>
                </a:extLst>
              </a:tr>
              <a:tr h="28793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&lt; 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45949904"/>
                  </a:ext>
                </a:extLst>
              </a:tr>
              <a:tr h="28793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$1,000 -</a:t>
                      </a:r>
                      <a:r>
                        <a:rPr lang="en-US" sz="1600" baseline="0" dirty="0"/>
                        <a:t> $3,000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43753118"/>
                  </a:ext>
                </a:extLst>
              </a:tr>
              <a:tr h="28793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/>
                        <a:t>&gt;</a:t>
                      </a:r>
                      <a:r>
                        <a:rPr lang="en-US" sz="1600" u="sng" baseline="0" dirty="0"/>
                        <a:t> $3,000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/>
                        <a:t>474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2556888"/>
                  </a:ext>
                </a:extLst>
              </a:tr>
              <a:tr h="28793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u="none" dirty="0"/>
                        <a:t>Total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none" dirty="0"/>
                        <a:t>804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63692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35193" y="519773"/>
            <a:ext cx="42399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BUDGETED ENROLLMENT HEADCOUNT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CC32B5-AAF0-4F80-8501-FFB0C5B1E602}"/>
              </a:ext>
            </a:extLst>
          </p:cNvPr>
          <p:cNvSpPr txBox="1"/>
          <p:nvPr/>
        </p:nvSpPr>
        <p:spPr>
          <a:xfrm>
            <a:off x="419711" y="5559956"/>
            <a:ext cx="7315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b="1" dirty="0"/>
              <a:t>Students with balances are still being cleared until September 9th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44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8827" y="110837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SOURCES OF REVENUE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B2382D-F6DA-4AA6-84AB-B417A7DCC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96746"/>
              </p:ext>
            </p:extLst>
          </p:nvPr>
        </p:nvGraphicFramePr>
        <p:xfrm>
          <a:off x="665018" y="1413605"/>
          <a:ext cx="9652543" cy="3418146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4321624">
                  <a:extLst>
                    <a:ext uri="{9D8B030D-6E8A-4147-A177-3AD203B41FA5}">
                      <a16:colId xmlns:a16="http://schemas.microsoft.com/office/drawing/2014/main" val="2685813209"/>
                    </a:ext>
                  </a:extLst>
                </a:gridCol>
                <a:gridCol w="1873590">
                  <a:extLst>
                    <a:ext uri="{9D8B030D-6E8A-4147-A177-3AD203B41FA5}">
                      <a16:colId xmlns:a16="http://schemas.microsoft.com/office/drawing/2014/main" val="1400390363"/>
                    </a:ext>
                  </a:extLst>
                </a:gridCol>
                <a:gridCol w="2081017">
                  <a:extLst>
                    <a:ext uri="{9D8B030D-6E8A-4147-A177-3AD203B41FA5}">
                      <a16:colId xmlns:a16="http://schemas.microsoft.com/office/drawing/2014/main" val="2445665412"/>
                    </a:ext>
                  </a:extLst>
                </a:gridCol>
                <a:gridCol w="1376312">
                  <a:extLst>
                    <a:ext uri="{9D8B030D-6E8A-4147-A177-3AD203B41FA5}">
                      <a16:colId xmlns:a16="http://schemas.microsoft.com/office/drawing/2014/main" val="2863570422"/>
                    </a:ext>
                  </a:extLst>
                </a:gridCol>
              </a:tblGrid>
              <a:tr h="3430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Annual Budget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July 2023 Actuals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Percentage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94467267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State Appropriations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18,235,600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3,794,369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20.8%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26227753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Tuition and 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16,000,000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 $         7,118,934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44.5%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04161454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Non-Mandatory 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500,000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 $               75,336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15.1%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89815409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Less Tuition Discount(Scholarships) 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(2,611,600)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             -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0.0%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61563501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Less Student Accounts Receivables 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(1,000,000)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             -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0.0%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146576843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Other Revenues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376,000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117,656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31.3%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66040139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>
                          <a:effectLst/>
                        </a:rPr>
                        <a:t>Auxiliary Services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  9,500,000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       526,319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5.5%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66984794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41,000,000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 11,632,614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28.4%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4689785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4E2A22B-A853-4641-AE10-C4BAFCC56842}"/>
              </a:ext>
            </a:extLst>
          </p:cNvPr>
          <p:cNvSpPr txBox="1"/>
          <p:nvPr/>
        </p:nvSpPr>
        <p:spPr>
          <a:xfrm>
            <a:off x="665019" y="5352473"/>
            <a:ext cx="785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  Actual scholarships and receivables will be posted after census date</a:t>
            </a:r>
          </a:p>
        </p:txBody>
      </p:sp>
    </p:spTree>
    <p:extLst>
      <p:ext uri="{BB962C8B-B14F-4D97-AF65-F5344CB8AC3E}">
        <p14:creationId xmlns:p14="http://schemas.microsoft.com/office/powerpoint/2010/main" val="371655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9414" y="-10590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EXPENDITURES </a:t>
            </a:r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PROGRAM CODE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8A4B3C-A6A5-4FBD-9532-3479D6D7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83993"/>
              </p:ext>
            </p:extLst>
          </p:nvPr>
        </p:nvGraphicFramePr>
        <p:xfrm>
          <a:off x="151585" y="1699432"/>
          <a:ext cx="9818798" cy="2658558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3882533">
                  <a:extLst>
                    <a:ext uri="{9D8B030D-6E8A-4147-A177-3AD203B41FA5}">
                      <a16:colId xmlns:a16="http://schemas.microsoft.com/office/drawing/2014/main" val="1056770994"/>
                    </a:ext>
                  </a:extLst>
                </a:gridCol>
                <a:gridCol w="2166199">
                  <a:extLst>
                    <a:ext uri="{9D8B030D-6E8A-4147-A177-3AD203B41FA5}">
                      <a16:colId xmlns:a16="http://schemas.microsoft.com/office/drawing/2014/main" val="2754532099"/>
                    </a:ext>
                  </a:extLst>
                </a:gridCol>
                <a:gridCol w="122246">
                  <a:extLst>
                    <a:ext uri="{9D8B030D-6E8A-4147-A177-3AD203B41FA5}">
                      <a16:colId xmlns:a16="http://schemas.microsoft.com/office/drawing/2014/main" val="196032431"/>
                    </a:ext>
                  </a:extLst>
                </a:gridCol>
                <a:gridCol w="2440030">
                  <a:extLst>
                    <a:ext uri="{9D8B030D-6E8A-4147-A177-3AD203B41FA5}">
                      <a16:colId xmlns:a16="http://schemas.microsoft.com/office/drawing/2014/main" val="4267244541"/>
                    </a:ext>
                  </a:extLst>
                </a:gridCol>
                <a:gridCol w="1207790">
                  <a:extLst>
                    <a:ext uri="{9D8B030D-6E8A-4147-A177-3AD203B41FA5}">
                      <a16:colId xmlns:a16="http://schemas.microsoft.com/office/drawing/2014/main" val="2825870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Annual Budget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July 2023 Actuals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Percentage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638756809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lvl="1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Instruction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12,000,000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824,442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6.9%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553227208"/>
                  </a:ext>
                </a:extLst>
              </a:tr>
              <a:tr h="257752">
                <a:tc>
                  <a:txBody>
                    <a:bodyPr/>
                    <a:lstStyle/>
                    <a:p>
                      <a:pPr lvl="1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Institutional Support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10,600,000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886,685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8.4%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92445737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lvl="1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Plant Operation &amp; Maintenance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5,500,000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752,603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13.7%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831921370"/>
                  </a:ext>
                </a:extLst>
              </a:tr>
              <a:tr h="267022">
                <a:tc>
                  <a:txBody>
                    <a:bodyPr/>
                    <a:lstStyle/>
                    <a:p>
                      <a:pPr lvl="1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Student Services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5,900,000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478,495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8.1%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154436975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lvl="1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Auxiliary Services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  6,000,000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           5,232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0.1%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79141642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Total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40,000,000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   2,947,457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7.4%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665714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37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898" y="88017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EXPENDITURES</a:t>
            </a:r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MAJOR OBJECT CODE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D9FB24-02E7-4CF0-99BD-7C4DA65CD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130975"/>
              </p:ext>
            </p:extLst>
          </p:nvPr>
        </p:nvGraphicFramePr>
        <p:xfrm>
          <a:off x="1273498" y="1983671"/>
          <a:ext cx="8819131" cy="189897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343030">
                  <a:extLst>
                    <a:ext uri="{9D8B030D-6E8A-4147-A177-3AD203B41FA5}">
                      <a16:colId xmlns:a16="http://schemas.microsoft.com/office/drawing/2014/main" val="2157550283"/>
                    </a:ext>
                  </a:extLst>
                </a:gridCol>
                <a:gridCol w="1743527">
                  <a:extLst>
                    <a:ext uri="{9D8B030D-6E8A-4147-A177-3AD203B41FA5}">
                      <a16:colId xmlns:a16="http://schemas.microsoft.com/office/drawing/2014/main" val="1183659368"/>
                    </a:ext>
                  </a:extLst>
                </a:gridCol>
                <a:gridCol w="114093">
                  <a:extLst>
                    <a:ext uri="{9D8B030D-6E8A-4147-A177-3AD203B41FA5}">
                      <a16:colId xmlns:a16="http://schemas.microsoft.com/office/drawing/2014/main" val="3501910422"/>
                    </a:ext>
                  </a:extLst>
                </a:gridCol>
                <a:gridCol w="2043953">
                  <a:extLst>
                    <a:ext uri="{9D8B030D-6E8A-4147-A177-3AD203B41FA5}">
                      <a16:colId xmlns:a16="http://schemas.microsoft.com/office/drawing/2014/main" val="607385465"/>
                    </a:ext>
                  </a:extLst>
                </a:gridCol>
                <a:gridCol w="1574528">
                  <a:extLst>
                    <a:ext uri="{9D8B030D-6E8A-4147-A177-3AD203B41FA5}">
                      <a16:colId xmlns:a16="http://schemas.microsoft.com/office/drawing/2014/main" val="3651816572"/>
                    </a:ext>
                  </a:extLst>
                </a:gridCol>
              </a:tblGrid>
              <a:tr h="187325">
                <a:tc>
                  <a:txBody>
                    <a:bodyPr/>
                    <a:lstStyle/>
                    <a:p>
                      <a:pPr lvl="3" algn="l" fontAlgn="b">
                        <a:lnSpc>
                          <a:spcPct val="150000"/>
                        </a:lnSpc>
                      </a:pP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Annual Budget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 July 2023 Actuals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sng" strike="noStrike" dirty="0">
                          <a:effectLst/>
                        </a:rPr>
                        <a:t>Percentage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37362686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lvl="3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Salary and Wages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20,000,000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1,321,744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6.6%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58174108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lvl="3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Fringe Benefits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7,000,000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 $             408,192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5.8%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137018841"/>
                  </a:ext>
                </a:extLst>
              </a:tr>
              <a:tr h="175550">
                <a:tc>
                  <a:txBody>
                    <a:bodyPr/>
                    <a:lstStyle/>
                    <a:p>
                      <a:pPr lvl="3" algn="l" fontAlgn="b">
                        <a:lnSpc>
                          <a:spcPct val="150000"/>
                        </a:lnSpc>
                      </a:pPr>
                      <a:r>
                        <a:rPr lang="en-US" sz="2000" u="none" strike="noStrike" dirty="0">
                          <a:effectLst/>
                        </a:rPr>
                        <a:t>Operations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13,000,000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 $         1,217,521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u="sng" strike="noStrike" dirty="0">
                          <a:effectLst/>
                        </a:rPr>
                        <a:t>9.4%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854092104"/>
                  </a:ext>
                </a:extLst>
              </a:tr>
              <a:tr h="86257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40,000,000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 $         2,947,457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2000" b="1" u="none" strike="noStrike" dirty="0">
                          <a:effectLst/>
                        </a:rPr>
                        <a:t>7.4%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525889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96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0590"/>
            <a:ext cx="12210827" cy="68685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EDF085-D51A-A241-BCBA-B21FD5EA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DAYS OF CASH ON HAND</a:t>
            </a:r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sz="3600" b="1" dirty="0">
                <a:solidFill>
                  <a:srgbClr val="2F5D37"/>
                </a:solidFill>
                <a:latin typeface="Minion Pro" panose="02040503050306020203" pitchFamily="18" charset="0"/>
              </a:rPr>
              <a:t>(Unrestricted Funds – July 2022)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C8E29F-996C-4F6D-BAF9-EE2EB042B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63852"/>
              </p:ext>
            </p:extLst>
          </p:nvPr>
        </p:nvGraphicFramePr>
        <p:xfrm>
          <a:off x="2058621" y="2049272"/>
          <a:ext cx="7676505" cy="184785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140315">
                  <a:extLst>
                    <a:ext uri="{9D8B030D-6E8A-4147-A177-3AD203B41FA5}">
                      <a16:colId xmlns:a16="http://schemas.microsoft.com/office/drawing/2014/main" val="2716752580"/>
                    </a:ext>
                  </a:extLst>
                </a:gridCol>
                <a:gridCol w="1086939">
                  <a:extLst>
                    <a:ext uri="{9D8B030D-6E8A-4147-A177-3AD203B41FA5}">
                      <a16:colId xmlns:a16="http://schemas.microsoft.com/office/drawing/2014/main" val="926015155"/>
                    </a:ext>
                  </a:extLst>
                </a:gridCol>
                <a:gridCol w="1449251">
                  <a:extLst>
                    <a:ext uri="{9D8B030D-6E8A-4147-A177-3AD203B41FA5}">
                      <a16:colId xmlns:a16="http://schemas.microsoft.com/office/drawing/2014/main" val="225708220"/>
                    </a:ext>
                  </a:extLst>
                </a:gridCol>
              </a:tblGrid>
              <a:tr h="1873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94489398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Total Operating Expenses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$ 14,253,519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58067248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Daily Operating Expenses (365 days)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$       200,000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193474576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Cash &amp; Equivalents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$  9,595,445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905747074"/>
                  </a:ext>
                </a:extLst>
              </a:tr>
              <a:tr h="289752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79833938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Days Cash on Hand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941840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150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9414" y="-10590"/>
            <a:ext cx="12210827" cy="6868590"/>
          </a:xfrm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F984466F-ADB9-4BE1-8CBA-9C8D8CD9D5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531836"/>
              </p:ext>
            </p:extLst>
          </p:nvPr>
        </p:nvGraphicFramePr>
        <p:xfrm>
          <a:off x="1144222" y="1827336"/>
          <a:ext cx="8156253" cy="3120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6068">
                  <a:extLst>
                    <a:ext uri="{9D8B030D-6E8A-4147-A177-3AD203B41FA5}">
                      <a16:colId xmlns:a16="http://schemas.microsoft.com/office/drawing/2014/main" val="2345530270"/>
                    </a:ext>
                  </a:extLst>
                </a:gridCol>
                <a:gridCol w="4390185">
                  <a:extLst>
                    <a:ext uri="{9D8B030D-6E8A-4147-A177-3AD203B41FA5}">
                      <a16:colId xmlns:a16="http://schemas.microsoft.com/office/drawing/2014/main" val="1283109090"/>
                    </a:ext>
                  </a:extLst>
                </a:gridCol>
              </a:tblGrid>
              <a:tr h="58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Total PPP* Lease Obligation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$124,635,524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4494042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First payments - 3/20/2024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$1,371,375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6491407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                              9/20/2024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$2,404,375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174273"/>
                  </a:ext>
                </a:extLst>
              </a:tr>
              <a:tr h="506424">
                <a:tc gridSpan="2">
                  <a:txBody>
                    <a:bodyPr/>
                    <a:lstStyle/>
                    <a:p>
                      <a:pPr lvl="1"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(Multiple payments continue annually until 2056 - different amounts)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1173777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Last payments - 3/20/2056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$935,001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0452945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                             9/20/2056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$2,843,001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8704374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71EB70C-66CF-43F5-9D4E-5F5A4C5E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35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LONG TERM DEBT LIABILITY</a:t>
            </a:r>
            <a:b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b="1" dirty="0">
                <a:solidFill>
                  <a:srgbClr val="2F5D37"/>
                </a:solidFill>
                <a:latin typeface="Minion Pro" panose="02040503050306020203" pitchFamily="18" charset="0"/>
              </a:rPr>
              <a:t>Amortization Schedule – New Student Housing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70DBAB-7CA4-4D16-AB14-AAC2736A69C6}"/>
              </a:ext>
            </a:extLst>
          </p:cNvPr>
          <p:cNvSpPr txBox="1"/>
          <p:nvPr/>
        </p:nvSpPr>
        <p:spPr>
          <a:xfrm>
            <a:off x="391187" y="5481510"/>
            <a:ext cx="336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b="1" dirty="0"/>
              <a:t>Private Public Partnership</a:t>
            </a:r>
          </a:p>
        </p:txBody>
      </p:sp>
    </p:spTree>
    <p:extLst>
      <p:ext uri="{BB962C8B-B14F-4D97-AF65-F5344CB8AC3E}">
        <p14:creationId xmlns:p14="http://schemas.microsoft.com/office/powerpoint/2010/main" val="278780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CBD2E4-7482-CB45-8852-816686D2F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9414" y="-10590"/>
            <a:ext cx="12210827" cy="6868590"/>
          </a:xfrm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F984466F-ADB9-4BE1-8CBA-9C8D8CD9D5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580359"/>
              </p:ext>
            </p:extLst>
          </p:nvPr>
        </p:nvGraphicFramePr>
        <p:xfrm>
          <a:off x="1453641" y="2039772"/>
          <a:ext cx="9324580" cy="3120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4395">
                  <a:extLst>
                    <a:ext uri="{9D8B030D-6E8A-4147-A177-3AD203B41FA5}">
                      <a16:colId xmlns:a16="http://schemas.microsoft.com/office/drawing/2014/main" val="2345530270"/>
                    </a:ext>
                  </a:extLst>
                </a:gridCol>
                <a:gridCol w="4390185">
                  <a:extLst>
                    <a:ext uri="{9D8B030D-6E8A-4147-A177-3AD203B41FA5}">
                      <a16:colId xmlns:a16="http://schemas.microsoft.com/office/drawing/2014/main" val="1283109090"/>
                    </a:ext>
                  </a:extLst>
                </a:gridCol>
              </a:tblGrid>
              <a:tr h="58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Total Energy Savings Project Obligation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$15,926,461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4494042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First payments - </a:t>
                      </a:r>
                      <a:r>
                        <a:rPr lang="en-US" sz="2000" u="none" strike="noStrike" baseline="0" dirty="0">
                          <a:effectLst/>
                        </a:rPr>
                        <a:t> 7</a:t>
                      </a:r>
                      <a:r>
                        <a:rPr lang="en-US" sz="2000" u="none" strike="noStrike" dirty="0">
                          <a:effectLst/>
                        </a:rPr>
                        <a:t>/1/2021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$676,527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6491407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                              1/1/2022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$676,527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174273"/>
                  </a:ext>
                </a:extLst>
              </a:tr>
              <a:tr h="506424">
                <a:tc gridSpan="2">
                  <a:txBody>
                    <a:bodyPr/>
                    <a:lstStyle/>
                    <a:p>
                      <a:pPr lvl="1"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(Multiple payments continue annually until 2036 - different amounts)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1173777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Last payments - 7/1/2035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$676,527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0452945"/>
                  </a:ext>
                </a:extLst>
              </a:tr>
              <a:tr h="50642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u="none" strike="noStrike" dirty="0">
                          <a:effectLst/>
                        </a:rPr>
                        <a:t>                             1/1/2036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$676,527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8704374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71EB70C-66CF-43F5-9D4E-5F5A4C5E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350"/>
            <a:ext cx="10515600" cy="164926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2F5D37"/>
                </a:solidFill>
                <a:latin typeface="Minion Pro" panose="02040503050306020203" pitchFamily="18" charset="0"/>
              </a:rPr>
              <a:t>LONG TERM DEBT LIABILITY</a:t>
            </a:r>
            <a:br>
              <a:rPr lang="en-US" sz="3600" b="1" dirty="0">
                <a:solidFill>
                  <a:srgbClr val="2F5D37"/>
                </a:solidFill>
                <a:latin typeface="Minion Pro" panose="02040503050306020203" pitchFamily="18" charset="0"/>
              </a:rPr>
            </a:br>
            <a:r>
              <a:rPr lang="en-US" sz="3600" b="1" dirty="0">
                <a:solidFill>
                  <a:srgbClr val="2F5D37"/>
                </a:solidFill>
                <a:latin typeface="Minion Pro" panose="02040503050306020203" pitchFamily="18" charset="0"/>
              </a:rPr>
              <a:t>Amortization Schedule – Energy Savings Project</a:t>
            </a:r>
          </a:p>
        </p:txBody>
      </p:sp>
    </p:spTree>
    <p:extLst>
      <p:ext uri="{BB962C8B-B14F-4D97-AF65-F5344CB8AC3E}">
        <p14:creationId xmlns:p14="http://schemas.microsoft.com/office/powerpoint/2010/main" val="189683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Template" id="{0533EDF5-FE59-224F-86DD-9117281C6F50}" vid="{0532CAB4-312B-2744-B85E-B23D8848F5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UniversityTemplate[1]</Template>
  <TotalTime>871</TotalTime>
  <Words>807</Words>
  <Application>Microsoft Macintosh PowerPoint</Application>
  <PresentationFormat>Widescreen</PresentationFormat>
  <Paragraphs>266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Minion Pro</vt:lpstr>
      <vt:lpstr>Office Theme</vt:lpstr>
      <vt:lpstr>Financial Update</vt:lpstr>
      <vt:lpstr>BUDGETED ENROLLMENT HEADCOUNT</vt:lpstr>
      <vt:lpstr>                                       </vt:lpstr>
      <vt:lpstr>SOURCES OF REVENUE</vt:lpstr>
      <vt:lpstr>EXPENDITURES  PROGRAM CODE</vt:lpstr>
      <vt:lpstr>EXPENDITURES MAJOR OBJECT CODE</vt:lpstr>
      <vt:lpstr>DAYS OF CASH ON HAND (Unrestricted Funds – July 2022)</vt:lpstr>
      <vt:lpstr>LONG TERM DEBT LIABILITY Amortization Schedule – New Student Housing</vt:lpstr>
      <vt:lpstr>LONG TERM DEBT LIABILITY Amortization Schedule – Energy Savings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Stamps, Clara</dc:creator>
  <cp:lastModifiedBy>Atwell, Zachary</cp:lastModifiedBy>
  <cp:revision>112</cp:revision>
  <cp:lastPrinted>2022-09-01T01:10:17Z</cp:lastPrinted>
  <dcterms:created xsi:type="dcterms:W3CDTF">2018-07-11T13:29:18Z</dcterms:created>
  <dcterms:modified xsi:type="dcterms:W3CDTF">2022-09-02T21:40:00Z</dcterms:modified>
</cp:coreProperties>
</file>